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89" r:id="rId5"/>
    <p:sldId id="298" r:id="rId6"/>
    <p:sldId id="299" r:id="rId7"/>
    <p:sldId id="257" r:id="rId8"/>
    <p:sldId id="300" r:id="rId9"/>
    <p:sldId id="304" r:id="rId10"/>
    <p:sldId id="327" r:id="rId11"/>
    <p:sldId id="326" r:id="rId12"/>
    <p:sldId id="325" r:id="rId13"/>
    <p:sldId id="324" r:id="rId14"/>
    <p:sldId id="30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6" r:id="rId23"/>
    <p:sldId id="337" r:id="rId24"/>
    <p:sldId id="338" r:id="rId25"/>
    <p:sldId id="339" r:id="rId26"/>
    <p:sldId id="340" r:id="rId27"/>
    <p:sldId id="341" r:id="rId28"/>
    <p:sldId id="277" r:id="rId2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172"/>
    <a:srgbClr val="0D3047"/>
    <a:srgbClr val="0B2B41"/>
    <a:srgbClr val="114263"/>
    <a:srgbClr val="401918"/>
    <a:srgbClr val="731F1C"/>
    <a:srgbClr val="AB678E"/>
    <a:srgbClr val="B2606E"/>
    <a:srgbClr val="CA929B"/>
    <a:srgbClr val="248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84" d="100"/>
          <a:sy n="84" d="100"/>
        </p:scale>
        <p:origin x="96" y="110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E18523F-AC55-4A96-BCAA-B16430863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69D026-9EA8-4612-B08D-A04E3131FB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3741-5466-4294-8EEA-091546152741}" type="datetimeFigureOut">
              <a:rPr lang="es-ES" smtClean="0"/>
              <a:t>12/11/2020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AF8D1C-C782-46BB-81A0-EE60403AA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E4849C-C831-4E22-967B-5B69709BEF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2C46-0AD4-41DC-B111-882819DE2F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4811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8C12B-85F7-4E4C-A3B5-3B4CEEAE6A00}" type="datetimeFigureOut">
              <a:rPr lang="es-ES" smtClean="0"/>
              <a:t>12/11/2020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8399-5CE9-4AF3-B21F-15CC16B1DBE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533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26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642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542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61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5947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567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275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657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713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ágenes_Texto import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número de diapositiva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Sitio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ido_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8" name="Marcador de número de diapositiva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ido_3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ido_2 columna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12" name="Marcador de conteni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5" name="Marcador de número de diapositiva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ido_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número de diapositiva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719" b="9719"/>
          <a:stretch/>
        </p:blipFill>
        <p:spPr>
          <a:xfrm>
            <a:off x="6516914" y="0"/>
            <a:ext cx="5675085" cy="6858000"/>
          </a:xfr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0513" r="10513"/>
          <a:stretch/>
        </p:blipFill>
        <p:spPr>
          <a:xfrm>
            <a:off x="0" y="-1"/>
            <a:ext cx="8115300" cy="6858001"/>
          </a:xfrm>
        </p:spPr>
      </p:pic>
      <p:grpSp>
        <p:nvGrpSpPr>
          <p:cNvPr id="9" name="Grupo 8" descr="elemento decorativo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824" y="4801130"/>
            <a:ext cx="5005614" cy="1451331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PRÁCTICA 2 – GRUPO 4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Desarrollo y Evaluación de Sistemas de Software Interactivos</a:t>
            </a: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Álvaro  de la Flor Bonilla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María Jesús López Salmerón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Antonio Manuel Salvat Pérez</a:t>
            </a:r>
          </a:p>
        </p:txBody>
      </p:sp>
      <p:sp>
        <p:nvSpPr>
          <p:cNvPr id="33" name="Título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23" y="3972482"/>
            <a:ext cx="5005614" cy="822960"/>
          </a:xfrm>
        </p:spPr>
        <p:txBody>
          <a:bodyPr rtlCol="0"/>
          <a:lstStyle/>
          <a:p>
            <a:pPr rtl="0"/>
            <a:r>
              <a:rPr lang="es-ES" sz="6000" dirty="0">
                <a:solidFill>
                  <a:schemeClr val="bg1"/>
                </a:solidFill>
              </a:rPr>
              <a:t>UNITOOLS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669B69-4E5A-484F-BC5A-BAC8A7BE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27814" y="142917"/>
            <a:ext cx="1327766" cy="5357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924F642-D467-47C0-B437-8CE8B4C774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</a:blip>
          <a:srcRect l="17778" t="14947" r="12524" b="13823"/>
          <a:stretch/>
        </p:blipFill>
        <p:spPr>
          <a:xfrm>
            <a:off x="5341261" y="4135530"/>
            <a:ext cx="1908764" cy="1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5;p21">
            <a:extLst>
              <a:ext uri="{FF2B5EF4-FFF2-40B4-BE49-F238E27FC236}">
                <a16:creationId xmlns:a16="http://schemas.microsoft.com/office/drawing/2014/main" id="{85DD94F2-9B31-4149-B9F7-00AA98B36870}"/>
              </a:ext>
            </a:extLst>
          </p:cNvPr>
          <p:cNvSpPr/>
          <p:nvPr/>
        </p:nvSpPr>
        <p:spPr>
          <a:xfrm>
            <a:off x="146051" y="2503340"/>
            <a:ext cx="2988613" cy="539646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2400" b="1" i="1" dirty="0">
                <a:solidFill>
                  <a:srgbClr val="FFFFFF"/>
                </a:solidFill>
              </a:rPr>
              <a:t>Ingeniera de Caminos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135FF7-2F9F-4A45-9AE3-14B41F1998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3419" y="757154"/>
            <a:ext cx="1733879" cy="17338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BBD5B2-A3ED-4325-8CEA-C37A811A1F0F}"/>
              </a:ext>
            </a:extLst>
          </p:cNvPr>
          <p:cNvSpPr/>
          <p:nvPr/>
        </p:nvSpPr>
        <p:spPr>
          <a:xfrm>
            <a:off x="146051" y="6465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María Escribano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3295284" y="262344"/>
            <a:ext cx="8750665" cy="19177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Contexto de uso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María utiliza constantemente las tecnologías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Siempre conectada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Utiliza todo tipo de dispositivos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BB76000-AB13-4A70-90A7-E8740210308E}"/>
              </a:ext>
            </a:extLst>
          </p:cNvPr>
          <p:cNvSpPr/>
          <p:nvPr/>
        </p:nvSpPr>
        <p:spPr>
          <a:xfrm>
            <a:off x="3295284" y="2262017"/>
            <a:ext cx="8750665" cy="19177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Misión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Conocer nuevas personas y enseñarles su 	localidad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Ayudar a los nuevos estudiantes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8A7FEA9-D2C6-48B2-B1A8-85BBBBE11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1345" y="3708379"/>
            <a:ext cx="2478024" cy="2467297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FC59FF2-A8CE-4791-8AA8-7469C2AB06C7}"/>
              </a:ext>
            </a:extLst>
          </p:cNvPr>
          <p:cNvSpPr/>
          <p:nvPr/>
        </p:nvSpPr>
        <p:spPr>
          <a:xfrm>
            <a:off x="3295283" y="4261691"/>
            <a:ext cx="8750665" cy="13893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Motivación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María desea usar la app desde su fase beta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Le encantaría ser moderadora de la aplicación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EF0E71A-A791-41F7-93EF-31D7E11F7F00}"/>
              </a:ext>
            </a:extLst>
          </p:cNvPr>
          <p:cNvSpPr/>
          <p:nvPr/>
        </p:nvSpPr>
        <p:spPr>
          <a:xfrm>
            <a:off x="3295282" y="5732874"/>
            <a:ext cx="8750665" cy="8345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Aptitud hacia la tecnología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Le encantan, siempre desea tener lo último</a:t>
            </a:r>
          </a:p>
        </p:txBody>
      </p:sp>
    </p:spTree>
    <p:extLst>
      <p:ext uri="{BB962C8B-B14F-4D97-AF65-F5344CB8AC3E}">
        <p14:creationId xmlns:p14="http://schemas.microsoft.com/office/powerpoint/2010/main" val="4048139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5333"/>
          <a:stretch/>
        </p:blipFill>
        <p:spPr>
          <a:xfrm>
            <a:off x="-3741" y="0"/>
            <a:ext cx="6672253" cy="688467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0423" y="1272722"/>
            <a:ext cx="4796120" cy="3611880"/>
          </a:xfrm>
        </p:spPr>
        <p:txBody>
          <a:bodyPr rtlCol="0"/>
          <a:lstStyle/>
          <a:p>
            <a:pPr algn="ctr" rtl="0"/>
            <a:r>
              <a:rPr lang="es-ES" b="1" dirty="0"/>
              <a:t>ESCENARIOS DE USO</a:t>
            </a:r>
            <a:endParaRPr lang="es-ES" dirty="0"/>
          </a:p>
        </p:txBody>
      </p:sp>
      <p:grpSp>
        <p:nvGrpSpPr>
          <p:cNvPr id="4" name="Grupo 3" descr="elemento decorativo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46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146051" y="740664"/>
            <a:ext cx="11814301" cy="58978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Escenario I – Residencia</a:t>
            </a:r>
          </a:p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Ayudar a mejorar al máximo posible su experiencia Erasmus</a:t>
            </a: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¿Dónde vivir? Preferencia por Residencias</a:t>
            </a: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Búsqueda de alojamiento con filtros de búsqueda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Contacto con el responsable de la residencia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8BC149-64F4-4C26-83CB-5C99C193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051" y="131783"/>
            <a:ext cx="1079245" cy="10792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BBD5B2-A3ED-4325-8CEA-C37A811A1F0F}"/>
              </a:ext>
            </a:extLst>
          </p:cNvPr>
          <p:cNvSpPr/>
          <p:nvPr/>
        </p:nvSpPr>
        <p:spPr>
          <a:xfrm>
            <a:off x="1375181" y="40158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Francesca Campello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B1D1AE2-69C2-48E1-B01C-D959D2381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58" y="2610359"/>
            <a:ext cx="1079245" cy="10792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3F310D2-9874-4AEC-9151-03A2774D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5558" y="3758862"/>
            <a:ext cx="1079245" cy="10792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E211669-DD32-40AE-980F-C1B2E34853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5558" y="4907365"/>
            <a:ext cx="1079245" cy="10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564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146051" y="740664"/>
            <a:ext cx="11814301" cy="58978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Escenario II: Alquiler de piso</a:t>
            </a:r>
          </a:p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Ayudar a mejorar al máximo posible la organización de su experiencia Erasmus antes y durante su realización.</a:t>
            </a: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Compartir casa con otros estudiantes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Información de la vivienda y los integrantes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Contacto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8BC149-64F4-4C26-83CB-5C99C193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051" y="131783"/>
            <a:ext cx="1079245" cy="10792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BBD5B2-A3ED-4325-8CEA-C37A811A1F0F}"/>
              </a:ext>
            </a:extLst>
          </p:cNvPr>
          <p:cNvSpPr/>
          <p:nvPr/>
        </p:nvSpPr>
        <p:spPr>
          <a:xfrm>
            <a:off x="1375181" y="40158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Steve Burns</a:t>
            </a: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1039BD5-1BBF-436E-B261-EB76C299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58" y="2610359"/>
            <a:ext cx="1079245" cy="10792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86DF331-6B51-4E88-B6DB-CEDA9C3309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5558" y="3758862"/>
            <a:ext cx="1079245" cy="10792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AB54F74-5436-4E39-BF9D-A8E1C967B3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5558" y="4907365"/>
            <a:ext cx="1079245" cy="10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8505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146051" y="740664"/>
            <a:ext cx="11814301" cy="58978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Escenario III: Lugares que visitar</a:t>
            </a:r>
          </a:p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Ayudar a mejorar al máximo posible su experiencia Erasmus.</a:t>
            </a: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Conocer la ciudad, realizar excursiones</a:t>
            </a:r>
          </a:p>
          <a:p>
            <a:pPr algn="just"/>
            <a:endParaRPr lang="es-ES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just"/>
            <a:endParaRPr lang="es-ES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just"/>
            <a:endParaRPr lang="es-ES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just"/>
            <a:endParaRPr lang="es-ES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Transporte óptimo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8BC149-64F4-4C26-83CB-5C99C193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051" y="131783"/>
            <a:ext cx="1079245" cy="10792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BBD5B2-A3ED-4325-8CEA-C37A811A1F0F}"/>
              </a:ext>
            </a:extLst>
          </p:cNvPr>
          <p:cNvSpPr/>
          <p:nvPr/>
        </p:nvSpPr>
        <p:spPr>
          <a:xfrm>
            <a:off x="1375181" y="40158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Francesca Campello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6666A7C-1951-4D6B-848B-68419A21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96" y="4370831"/>
            <a:ext cx="1161289" cy="11612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3DC784-D745-4CBF-9866-E5D25F50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75181" y="2848355"/>
            <a:ext cx="1161289" cy="116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56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146051" y="740664"/>
            <a:ext cx="11814301" cy="58978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Escenario IV: Asociaciones</a:t>
            </a:r>
          </a:p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El usuario desea descubrir asociaciones del ámbito Erasmus donde pueda conocer gente como a su vez consultar ciertas dudas al personal de la asociación.</a:t>
            </a:r>
          </a:p>
          <a:p>
            <a:pPr algn="ctr"/>
            <a:endParaRPr lang="es-ES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Conocer estudiantes Erasmus y asociaciones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Filtrar situaciones por preferencias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8BC149-64F4-4C26-83CB-5C99C193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051" y="131783"/>
            <a:ext cx="1079245" cy="10792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BBD5B2-A3ED-4325-8CEA-C37A811A1F0F}"/>
              </a:ext>
            </a:extLst>
          </p:cNvPr>
          <p:cNvSpPr/>
          <p:nvPr/>
        </p:nvSpPr>
        <p:spPr>
          <a:xfrm>
            <a:off x="1375181" y="40158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Steve Burns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D84E0198-56B9-4201-BE8C-9C913DF6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96" y="2772420"/>
            <a:ext cx="1312862" cy="13128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FE149A8-A681-4261-A316-86AE0A1F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25296" y="4204980"/>
            <a:ext cx="1312862" cy="131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2875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146051" y="740664"/>
            <a:ext cx="11814301" cy="58978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Escenario V: Asignaturas</a:t>
            </a:r>
          </a:p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El usuario desea conocer que opinan los antiguos alumnos acerca de una asignatura concreta.</a:t>
            </a: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Búsqueda de información sobre las asignaturas a cursar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Filtrado por tipo de preferencias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just"/>
            <a:endParaRPr lang="es-ES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8BC149-64F4-4C26-83CB-5C99C193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066" y="131783"/>
            <a:ext cx="1073215" cy="10792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BBD5B2-A3ED-4325-8CEA-C37A811A1F0F}"/>
              </a:ext>
            </a:extLst>
          </p:cNvPr>
          <p:cNvSpPr/>
          <p:nvPr/>
        </p:nvSpPr>
        <p:spPr>
          <a:xfrm>
            <a:off x="1375181" y="40158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Francisco Gutiérrez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59611B5-290A-43E7-AF3E-7AC3965D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65" y="2966009"/>
            <a:ext cx="1156031" cy="11560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35E0EFC-2AC7-4201-A7EA-2C5DBC3294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7164" y="4343705"/>
            <a:ext cx="1156031" cy="11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1141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146051" y="740664"/>
            <a:ext cx="11814301" cy="58978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Escenario VI: Profesores</a:t>
            </a:r>
          </a:p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El objetivo será tener una idea previo y valoraciones acerca del profesorado de distintas asignaturas.</a:t>
            </a: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Buscar opinión de los distintos profesores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Reseña de antiguos alumnos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just"/>
            <a:endParaRPr lang="es-ES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8BC149-64F4-4C26-83CB-5C99C193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066" y="131783"/>
            <a:ext cx="1073215" cy="10792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BBD5B2-A3ED-4325-8CEA-C37A811A1F0F}"/>
              </a:ext>
            </a:extLst>
          </p:cNvPr>
          <p:cNvSpPr/>
          <p:nvPr/>
        </p:nvSpPr>
        <p:spPr>
          <a:xfrm>
            <a:off x="1375181" y="40158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Francisco Gutiérrez</a:t>
            </a:r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49DAF948-067A-4B05-9104-98B2F9E1E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280" y="2489482"/>
            <a:ext cx="1435303" cy="14353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E468613-025D-404D-9FEA-46EF42C926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22280" y="4263867"/>
            <a:ext cx="1435303" cy="143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6433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146051" y="740664"/>
            <a:ext cx="11814301" cy="58978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Escenario VII – Transportes</a:t>
            </a:r>
          </a:p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El usuario quiere saber como ir de un punto a otro de la ciudad en cualquier momento de la forma lo más eficaz posible.</a:t>
            </a: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Manera óptima de llegar a su universidad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Información sobre las aulas de las escuelas</a:t>
            </a:r>
          </a:p>
          <a:p>
            <a:pPr algn="just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just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E13FC8D-A7D7-415D-833F-1577305A2D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066" y="131783"/>
            <a:ext cx="1073215" cy="10792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58051FAA-129D-4402-AACD-85FCE7640BFB}"/>
              </a:ext>
            </a:extLst>
          </p:cNvPr>
          <p:cNvSpPr/>
          <p:nvPr/>
        </p:nvSpPr>
        <p:spPr>
          <a:xfrm>
            <a:off x="1375181" y="40158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Francisco Gutiérrez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DF6466-C480-4372-897F-6C4636EF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6890" y="134798"/>
            <a:ext cx="1073215" cy="10732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9AE7EDC-A61E-4BEF-951A-A6F3309C2578}"/>
              </a:ext>
            </a:extLst>
          </p:cNvPr>
          <p:cNvSpPr/>
          <p:nvPr/>
        </p:nvSpPr>
        <p:spPr>
          <a:xfrm>
            <a:off x="6063005" y="40158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Lucía Martín</a:t>
            </a:r>
          </a:p>
        </p:txBody>
      </p:sp>
      <p:pic>
        <p:nvPicPr>
          <p:cNvPr id="14" name="Imagen 13" descr="Icono&#10;&#10;Descripción generada automáticamente">
            <a:extLst>
              <a:ext uri="{FF2B5EF4-FFF2-40B4-BE49-F238E27FC236}">
                <a16:creationId xmlns:a16="http://schemas.microsoft.com/office/drawing/2014/main" id="{D4774E07-8724-4B54-AECD-4077FD11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81" y="3108959"/>
            <a:ext cx="1161289" cy="116128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E2EE1B3-8D70-44C5-87E0-36AE10ABAD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75180" y="4541519"/>
            <a:ext cx="1161289" cy="116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724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146051" y="740664"/>
            <a:ext cx="11814301" cy="58978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Escenario VIII – Excursiones</a:t>
            </a:r>
          </a:p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Los usuarios desean conocer su nueva ciudad por medio de excursiones y visitas guiadas.</a:t>
            </a: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Buscar excursiones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Meetings – conocer nuevos estudiantes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346C42-8513-4308-A5C1-890E1F11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051" y="131783"/>
            <a:ext cx="1079245" cy="10792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474CF4E-35B5-4E2A-B172-379282DA3118}"/>
              </a:ext>
            </a:extLst>
          </p:cNvPr>
          <p:cNvSpPr/>
          <p:nvPr/>
        </p:nvSpPr>
        <p:spPr>
          <a:xfrm>
            <a:off x="1375181" y="40158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Steve Burns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1D3671-1230-4981-B811-7F543FF97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36890" y="134798"/>
            <a:ext cx="1073215" cy="10732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443870E-681F-4BDA-9311-6D45A4767CC3}"/>
              </a:ext>
            </a:extLst>
          </p:cNvPr>
          <p:cNvSpPr/>
          <p:nvPr/>
        </p:nvSpPr>
        <p:spPr>
          <a:xfrm>
            <a:off x="6063005" y="40158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María Escribano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B63AF9C-2D54-4831-B328-CB02D90A56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98448" y="2848355"/>
            <a:ext cx="1161289" cy="116128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92B0F50-D11F-4062-A7E7-BFFBB14D41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98448" y="4162804"/>
            <a:ext cx="1161289" cy="116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517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FEC8A952-29CD-41B5-93D9-77A74C3DD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61" r="11302"/>
          <a:stretch/>
        </p:blipFill>
        <p:spPr>
          <a:xfrm>
            <a:off x="0" y="0"/>
            <a:ext cx="4157921" cy="6858000"/>
          </a:xfrm>
          <a:prstGeom prst="rect">
            <a:avLst/>
          </a:prstGeom>
        </p:spPr>
      </p:pic>
      <p:sp>
        <p:nvSpPr>
          <p:cNvPr id="22" name="Google Shape;175;p21">
            <a:extLst>
              <a:ext uri="{FF2B5EF4-FFF2-40B4-BE49-F238E27FC236}">
                <a16:creationId xmlns:a16="http://schemas.microsoft.com/office/drawing/2014/main" id="{D74F6AAE-9F05-4936-8C74-B2B64D9A0853}"/>
              </a:ext>
            </a:extLst>
          </p:cNvPr>
          <p:cNvSpPr/>
          <p:nvPr/>
        </p:nvSpPr>
        <p:spPr>
          <a:xfrm>
            <a:off x="4773977" y="2813215"/>
            <a:ext cx="7438658" cy="1231569"/>
          </a:xfrm>
          <a:prstGeom prst="rect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4800" b="1" i="1" dirty="0">
                <a:solidFill>
                  <a:srgbClr val="FFFFFF"/>
                </a:solidFill>
              </a:rPr>
              <a:t>¿QUÉ ES UNITOOLS?</a:t>
            </a:r>
          </a:p>
        </p:txBody>
      </p:sp>
      <p:grpSp>
        <p:nvGrpSpPr>
          <p:cNvPr id="42" name="Grupo 41" descr="elemento decorativo">
            <a:extLst>
              <a:ext uri="{FF2B5EF4-FFF2-40B4-BE49-F238E27FC236}">
                <a16:creationId xmlns:a16="http://schemas.microsoft.com/office/drawing/2014/main" id="{B3DE8451-B2FC-43BE-A86E-8ABCD7C1C7DF}"/>
              </a:ext>
            </a:extLst>
          </p:cNvPr>
          <p:cNvGrpSpPr/>
          <p:nvPr/>
        </p:nvGrpSpPr>
        <p:grpSpPr>
          <a:xfrm flipH="1">
            <a:off x="3777534" y="0"/>
            <a:ext cx="1116000" cy="6858000"/>
            <a:chOff x="1826589" y="0"/>
            <a:chExt cx="7388298" cy="6858000"/>
          </a:xfrm>
        </p:grpSpPr>
        <p:sp>
          <p:nvSpPr>
            <p:cNvPr id="43" name="Paralelogramo 42">
              <a:extLst>
                <a:ext uri="{FF2B5EF4-FFF2-40B4-BE49-F238E27FC236}">
                  <a16:creationId xmlns:a16="http://schemas.microsoft.com/office/drawing/2014/main" id="{5F4F81DC-90E8-40DE-A297-8B9CC5F38DA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4" name="Paralelogramo 43">
              <a:extLst>
                <a:ext uri="{FF2B5EF4-FFF2-40B4-BE49-F238E27FC236}">
                  <a16:creationId xmlns:a16="http://schemas.microsoft.com/office/drawing/2014/main" id="{8F4CEF76-4BDE-4E6D-B470-EA4F8E1C619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5" name="Paralelogramo 44">
              <a:extLst>
                <a:ext uri="{FF2B5EF4-FFF2-40B4-BE49-F238E27FC236}">
                  <a16:creationId xmlns:a16="http://schemas.microsoft.com/office/drawing/2014/main" id="{44956366-20EB-42A6-8915-7C671FCF482E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47" name="Imagen 46">
            <a:extLst>
              <a:ext uri="{FF2B5EF4-FFF2-40B4-BE49-F238E27FC236}">
                <a16:creationId xmlns:a16="http://schemas.microsoft.com/office/drawing/2014/main" id="{C9E7D124-256F-4D30-BA2B-D955E76B6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88189" y="2022709"/>
            <a:ext cx="2810690" cy="15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146051" y="740664"/>
            <a:ext cx="11814301" cy="58978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Escenario VIII – Servicios Básicos</a:t>
            </a:r>
          </a:p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Los usuarios desean conocer como actuar ante situaciones de emergencia o necesidad.</a:t>
            </a: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b="1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r>
              <a:rPr lang="es-ES" sz="24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¿Qué hacer antes situaciones de emergencia?</a:t>
            </a: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algn="ctr"/>
            <a:endParaRPr lang="es-ES" sz="24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346C42-8513-4308-A5C1-890E1F116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051" y="131783"/>
            <a:ext cx="1079245" cy="10792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4474CF4E-35B5-4E2A-B172-379282DA3118}"/>
              </a:ext>
            </a:extLst>
          </p:cNvPr>
          <p:cNvSpPr/>
          <p:nvPr/>
        </p:nvSpPr>
        <p:spPr>
          <a:xfrm>
            <a:off x="1375181" y="40158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Steve Burns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6CAE42C8-DC7B-4590-A855-78253A57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45" y="4282745"/>
            <a:ext cx="1834591" cy="18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5841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5333"/>
          <a:stretch/>
        </p:blipFill>
        <p:spPr>
          <a:xfrm>
            <a:off x="-3741" y="0"/>
            <a:ext cx="6672253" cy="688467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0423" y="1272722"/>
            <a:ext cx="4796120" cy="3611880"/>
          </a:xfrm>
        </p:spPr>
        <p:txBody>
          <a:bodyPr rtlCol="0"/>
          <a:lstStyle/>
          <a:p>
            <a:pPr algn="ctr" rtl="0"/>
            <a:r>
              <a:rPr lang="es-ES" b="1" dirty="0"/>
              <a:t>Documento de Visión</a:t>
            </a:r>
            <a:endParaRPr lang="es-ES" dirty="0"/>
          </a:p>
        </p:txBody>
      </p:sp>
      <p:grpSp>
        <p:nvGrpSpPr>
          <p:cNvPr id="4" name="Grupo 3" descr="elemento decorativo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62789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22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1130501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OPORTUNIDAD DE NEGOCIO</a:t>
            </a:r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-145471" y="5768"/>
            <a:ext cx="8088743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60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 de Visón</a:t>
            </a:r>
            <a:endParaRPr kumimoji="0" lang="es-ES" sz="60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310308" y="2138217"/>
            <a:ext cx="10958056" cy="408015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Centralizar funcionalidad y usuarios</a:t>
            </a:r>
          </a:p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Ofrecer un único producto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23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1130501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STAKEHOLDERS</a:t>
            </a:r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-145471" y="5768"/>
            <a:ext cx="8088743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60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 de Visón</a:t>
            </a:r>
            <a:endParaRPr kumimoji="0" lang="es-ES" sz="60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310308" y="2138217"/>
            <a:ext cx="10958056" cy="408015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Estudiantes     Asociaciones     Agencias     Universidades</a:t>
            </a:r>
          </a:p>
          <a:p>
            <a:pPr lvl="0" algn="ctr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5235677-E7F5-4F6E-95EF-518559915F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20774" y="3996606"/>
            <a:ext cx="1079245" cy="10792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7FCC4C9-1CAB-4582-A4B6-C36DB3C224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68902" y="3996605"/>
            <a:ext cx="1079245" cy="10792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67081B9-07A1-4494-9B84-C7873C8AF7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44569" y="3996604"/>
            <a:ext cx="1079245" cy="10792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BDB2BB-F4AA-40D9-8598-7F8ED9A2D5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806466" y="3996604"/>
            <a:ext cx="1079245" cy="10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2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1130501"/>
            <a:ext cx="6867144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PERSPECTIVA DEL PRODUCTO</a:t>
            </a:r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-145471" y="5768"/>
            <a:ext cx="8088743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60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Documento de Visón</a:t>
            </a:r>
            <a:endParaRPr kumimoji="0" lang="es-ES" sz="60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310308" y="2138217"/>
            <a:ext cx="10958056" cy="408015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Unificar todos los servicios que utilizan los estudiantes en uno</a:t>
            </a:r>
          </a:p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4EC5074-CE58-4C9A-B090-E6E02723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691" y="4596565"/>
            <a:ext cx="1161289" cy="1161289"/>
          </a:xfrm>
          <a:prstGeom prst="rect">
            <a:avLst/>
          </a:prstGeom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5AF77654-DB0A-43A8-906F-6CDDCAC84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877" y="4637586"/>
            <a:ext cx="1079245" cy="10792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5665A8-D38D-4D67-9842-076EB2F16C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197505" y="4602588"/>
            <a:ext cx="1161289" cy="116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800" b="7800"/>
          <a:stretch/>
        </p:blipFill>
        <p:spPr>
          <a:xfrm>
            <a:off x="0" y="1"/>
            <a:ext cx="12192000" cy="6858000"/>
          </a:xfrm>
        </p:spPr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66" y="2457614"/>
            <a:ext cx="5330038" cy="883839"/>
          </a:xfrm>
        </p:spPr>
        <p:txBody>
          <a:bodyPr rtlCol="0"/>
          <a:lstStyle/>
          <a:p>
            <a:pPr rtl="0"/>
            <a:r>
              <a:rPr lang="es-ES" b="1" dirty="0">
                <a:latin typeface="Raleway" panose="020B0604020202020204" charset="0"/>
                <a:cs typeface="Raleway" panose="020B0604020202020204" charset="0"/>
              </a:rPr>
              <a:t>¡GRACIAS!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611797"/>
            <a:ext cx="5642820" cy="647359"/>
          </a:xfrm>
        </p:spPr>
        <p:txBody>
          <a:bodyPr rtlCol="0"/>
          <a:lstStyle/>
          <a:p>
            <a:pPr rtl="0"/>
            <a:r>
              <a:rPr lang="es-ES" sz="3600" b="1" dirty="0">
                <a:latin typeface="Raleway" panose="020B0604020202020204" charset="0"/>
                <a:cs typeface="Raleway" panose="020B0604020202020204" charset="0"/>
              </a:rPr>
              <a:t>¿ALGUNA DUDA?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FB4A3F-57FF-485A-A840-B63E50EA7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1"/>
          <a:stretch/>
        </p:blipFill>
        <p:spPr>
          <a:xfrm>
            <a:off x="-1" y="0"/>
            <a:ext cx="4275755" cy="6858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16039F3-CBE5-48D2-AD8A-6A0A84BB75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76965" y="146079"/>
            <a:ext cx="1429260" cy="802988"/>
          </a:xfrm>
          <a:prstGeom prst="rect">
            <a:avLst/>
          </a:prstGeom>
        </p:spPr>
      </p:pic>
      <p:grpSp>
        <p:nvGrpSpPr>
          <p:cNvPr id="42" name="Grupo 41" descr="elemento decorativo">
            <a:extLst>
              <a:ext uri="{FF2B5EF4-FFF2-40B4-BE49-F238E27FC236}">
                <a16:creationId xmlns:a16="http://schemas.microsoft.com/office/drawing/2014/main" id="{B3DE8451-B2FC-43BE-A86E-8ABCD7C1C7DF}"/>
              </a:ext>
            </a:extLst>
          </p:cNvPr>
          <p:cNvGrpSpPr/>
          <p:nvPr/>
        </p:nvGrpSpPr>
        <p:grpSpPr>
          <a:xfrm flipH="1">
            <a:off x="3777534" y="0"/>
            <a:ext cx="1116000" cy="6858000"/>
            <a:chOff x="1826589" y="0"/>
            <a:chExt cx="7388298" cy="6858000"/>
          </a:xfrm>
        </p:grpSpPr>
        <p:sp>
          <p:nvSpPr>
            <p:cNvPr id="43" name="Paralelogramo 42">
              <a:extLst>
                <a:ext uri="{FF2B5EF4-FFF2-40B4-BE49-F238E27FC236}">
                  <a16:creationId xmlns:a16="http://schemas.microsoft.com/office/drawing/2014/main" id="{5F4F81DC-90E8-40DE-A297-8B9CC5F38DA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4" name="Paralelogramo 43">
              <a:extLst>
                <a:ext uri="{FF2B5EF4-FFF2-40B4-BE49-F238E27FC236}">
                  <a16:creationId xmlns:a16="http://schemas.microsoft.com/office/drawing/2014/main" id="{8F4CEF76-4BDE-4E6D-B470-EA4F8E1C619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5" name="Paralelogramo 44">
              <a:extLst>
                <a:ext uri="{FF2B5EF4-FFF2-40B4-BE49-F238E27FC236}">
                  <a16:creationId xmlns:a16="http://schemas.microsoft.com/office/drawing/2014/main" id="{44956366-20EB-42A6-8915-7C671FCF482E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0753F15-5637-42F0-A6F3-847B22B57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130" y="254057"/>
            <a:ext cx="1974238" cy="1974238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806FBAD-0C62-4013-A336-9EDA23F17A0E}"/>
              </a:ext>
            </a:extLst>
          </p:cNvPr>
          <p:cNvSpPr/>
          <p:nvPr/>
        </p:nvSpPr>
        <p:spPr>
          <a:xfrm>
            <a:off x="4379412" y="2560256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POR y PARA estudiantes</a:t>
            </a:r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7A670CB-937B-438F-B0BC-24A9D28D6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312" y="4255510"/>
            <a:ext cx="1569351" cy="15693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630112B-3731-4090-BA75-A5480474B8B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24300" y="4255510"/>
            <a:ext cx="1569351" cy="15693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28B555-87E2-43CE-A05E-CD367C1B69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053288" y="4255510"/>
            <a:ext cx="1569351" cy="15693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2A4FBE9-720E-4E31-AF7C-823D99ADF27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882276" y="4255509"/>
            <a:ext cx="1569351" cy="1569351"/>
          </a:xfrm>
          <a:prstGeom prst="rect">
            <a:avLst/>
          </a:prstGeom>
        </p:spPr>
      </p:pic>
      <p:pic>
        <p:nvPicPr>
          <p:cNvPr id="41" name="Imagen 40" descr="Icono&#10;&#10;Descripción generada automáticamente">
            <a:extLst>
              <a:ext uri="{FF2B5EF4-FFF2-40B4-BE49-F238E27FC236}">
                <a16:creationId xmlns:a16="http://schemas.microsoft.com/office/drawing/2014/main" id="{A0CC9BE0-71C0-42B7-9E3C-5502191098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1271" y="4255508"/>
            <a:ext cx="1569351" cy="1569351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8DE9A1A8-6E12-4429-853A-93210289E7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3665" y="4534346"/>
            <a:ext cx="1218308" cy="1218308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EFC64925-49AB-4E91-A387-AEB6BC8A7B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44367" y="5306680"/>
            <a:ext cx="891948" cy="89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615428" y="0"/>
            <a:ext cx="457657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USUARIOS CORE DE LA APLICACIÓN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397757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UNITOOLS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0941" r="30941"/>
          <a:stretch/>
        </p:blipFill>
        <p:spPr>
          <a:xfrm>
            <a:off x="8270728" y="0"/>
            <a:ext cx="392127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-14504" y="230509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¿QUIÉN LA VA A UTILIZAR?</a:t>
            </a:r>
          </a:p>
        </p:txBody>
      </p:sp>
      <p:sp>
        <p:nvSpPr>
          <p:cNvPr id="2" name="Título 3">
            <a:extLst>
              <a:ext uri="{FF2B5EF4-FFF2-40B4-BE49-F238E27FC236}">
                <a16:creationId xmlns:a16="http://schemas.microsoft.com/office/drawing/2014/main" id="{4F10E232-C72F-4B34-A29D-089AD90B49EA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397757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UNITOOLS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305AE2-8950-4A65-9E5E-BDE87AFFC4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226318"/>
            <a:ext cx="3410478" cy="19183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3D58608-C797-4BCC-933C-28AA2E1238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3707" y="4075982"/>
            <a:ext cx="1405882" cy="14058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9D3383-15ED-45A7-83A2-ECC94F90CE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16827" y="4075982"/>
            <a:ext cx="1405882" cy="14058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09B2BAD-3A2B-453F-BA69-976185BA1E2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999947" y="4075982"/>
            <a:ext cx="1405882" cy="140588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AB42F0E-9965-4994-BB79-D1FF740DEA8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83067" y="4075982"/>
            <a:ext cx="1405882" cy="140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5;p21">
            <a:extLst>
              <a:ext uri="{FF2B5EF4-FFF2-40B4-BE49-F238E27FC236}">
                <a16:creationId xmlns:a16="http://schemas.microsoft.com/office/drawing/2014/main" id="{85DD94F2-9B31-4149-B9F7-00AA98B36870}"/>
              </a:ext>
            </a:extLst>
          </p:cNvPr>
          <p:cNvSpPr/>
          <p:nvPr/>
        </p:nvSpPr>
        <p:spPr>
          <a:xfrm>
            <a:off x="146051" y="2503340"/>
            <a:ext cx="2988613" cy="539646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2200" b="1" i="1" dirty="0">
                <a:solidFill>
                  <a:srgbClr val="FFFFFF"/>
                </a:solidFill>
              </a:rPr>
              <a:t>Estudiante de magisterio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BBD5B2-A3ED-4325-8CEA-C37A811A1F0F}"/>
              </a:ext>
            </a:extLst>
          </p:cNvPr>
          <p:cNvSpPr/>
          <p:nvPr/>
        </p:nvSpPr>
        <p:spPr>
          <a:xfrm>
            <a:off x="146051" y="6465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Francesca Campello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3295284" y="262344"/>
            <a:ext cx="8750665" cy="19177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Contexto de uso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Francesca utiliza los dispositivos para redes 	sociales y apuntes de clase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Utiliza móviles ordenadores, tabletas…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BB76000-AB13-4A70-90A7-E8740210308E}"/>
              </a:ext>
            </a:extLst>
          </p:cNvPr>
          <p:cNvSpPr/>
          <p:nvPr/>
        </p:nvSpPr>
        <p:spPr>
          <a:xfrm>
            <a:off x="3295284" y="2262017"/>
            <a:ext cx="8750665" cy="19177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Misión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Mejorar al máximo su experiencia Erasmus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Gracias a la aplicación conocerá lugares 	donde vivir, visitar y los servicios básicos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8A7FEA9-D2C6-48B2-B1A8-85BBBBE117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1345" y="3708379"/>
            <a:ext cx="2478024" cy="2467297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FC59FF2-A8CE-4791-8AA8-7469C2AB06C7}"/>
              </a:ext>
            </a:extLst>
          </p:cNvPr>
          <p:cNvSpPr/>
          <p:nvPr/>
        </p:nvSpPr>
        <p:spPr>
          <a:xfrm>
            <a:off x="3295283" y="4261691"/>
            <a:ext cx="8750665" cy="13893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Motivación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Lo usará tanto antes como durante su beca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Desea vivir una experiencia única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EF0E71A-A791-41F7-93EF-31D7E11F7F00}"/>
              </a:ext>
            </a:extLst>
          </p:cNvPr>
          <p:cNvSpPr/>
          <p:nvPr/>
        </p:nvSpPr>
        <p:spPr>
          <a:xfrm>
            <a:off x="3295282" y="5732874"/>
            <a:ext cx="8750665" cy="8345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Aptitud hacia la tecnología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Tímida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8BC149-64F4-4C26-83CB-5C99C193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1113" y="757154"/>
            <a:ext cx="1746186" cy="17461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005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5;p21">
            <a:extLst>
              <a:ext uri="{FF2B5EF4-FFF2-40B4-BE49-F238E27FC236}">
                <a16:creationId xmlns:a16="http://schemas.microsoft.com/office/drawing/2014/main" id="{85DD94F2-9B31-4149-B9F7-00AA98B36870}"/>
              </a:ext>
            </a:extLst>
          </p:cNvPr>
          <p:cNvSpPr/>
          <p:nvPr/>
        </p:nvSpPr>
        <p:spPr>
          <a:xfrm>
            <a:off x="146051" y="2503340"/>
            <a:ext cx="2988613" cy="539646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2800" b="1" i="1" dirty="0">
                <a:solidFill>
                  <a:srgbClr val="FFFFFF"/>
                </a:solidFill>
              </a:rPr>
              <a:t>Filología Hispánica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BBD5B2-A3ED-4325-8CEA-C37A811A1F0F}"/>
              </a:ext>
            </a:extLst>
          </p:cNvPr>
          <p:cNvSpPr/>
          <p:nvPr/>
        </p:nvSpPr>
        <p:spPr>
          <a:xfrm>
            <a:off x="146051" y="6465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Steve Burns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3295284" y="262344"/>
            <a:ext cx="8750665" cy="19177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Contexto de uso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Steve utiliza las tecnologías para noticias, 	información, contenido multimedia y apuntes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Utiliza móviles y ordenadores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BB76000-AB13-4A70-90A7-E8740210308E}"/>
              </a:ext>
            </a:extLst>
          </p:cNvPr>
          <p:cNvSpPr/>
          <p:nvPr/>
        </p:nvSpPr>
        <p:spPr>
          <a:xfrm>
            <a:off x="3295284" y="2262017"/>
            <a:ext cx="8750665" cy="19177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Misión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Mejorar la organización de su beca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Conocer donde vivir, sitios que visitar y los 	distintos medios de transporte y servicios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8A7FEA9-D2C6-48B2-B1A8-85BBBBE117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1345" y="3708379"/>
            <a:ext cx="2478024" cy="2467297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FC59FF2-A8CE-4791-8AA8-7469C2AB06C7}"/>
              </a:ext>
            </a:extLst>
          </p:cNvPr>
          <p:cNvSpPr/>
          <p:nvPr/>
        </p:nvSpPr>
        <p:spPr>
          <a:xfrm>
            <a:off x="3295283" y="4261691"/>
            <a:ext cx="8750665" cy="13893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Motivación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Lo usará tanto antes como durante su beca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Desea vivir una experiencia única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EF0E71A-A791-41F7-93EF-31D7E11F7F00}"/>
              </a:ext>
            </a:extLst>
          </p:cNvPr>
          <p:cNvSpPr/>
          <p:nvPr/>
        </p:nvSpPr>
        <p:spPr>
          <a:xfrm>
            <a:off x="3295282" y="5732874"/>
            <a:ext cx="8750665" cy="8345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Aptitud hacia la tecnología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Precavido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8BC149-64F4-4C26-83CB-5C99C193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1113" y="757154"/>
            <a:ext cx="1746186" cy="17461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1610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5;p21">
            <a:extLst>
              <a:ext uri="{FF2B5EF4-FFF2-40B4-BE49-F238E27FC236}">
                <a16:creationId xmlns:a16="http://schemas.microsoft.com/office/drawing/2014/main" id="{85DD94F2-9B31-4149-B9F7-00AA98B36870}"/>
              </a:ext>
            </a:extLst>
          </p:cNvPr>
          <p:cNvSpPr/>
          <p:nvPr/>
        </p:nvSpPr>
        <p:spPr>
          <a:xfrm>
            <a:off x="146051" y="2503340"/>
            <a:ext cx="2988613" cy="539646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2400" b="1" i="1" dirty="0">
                <a:solidFill>
                  <a:srgbClr val="FFFFFF"/>
                </a:solidFill>
              </a:rPr>
              <a:t>Grado en matemáticas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135FF7-2F9F-4A45-9AE3-14B41F1998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8262" y="757154"/>
            <a:ext cx="1724192" cy="17338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BBD5B2-A3ED-4325-8CEA-C37A811A1F0F}"/>
              </a:ext>
            </a:extLst>
          </p:cNvPr>
          <p:cNvSpPr/>
          <p:nvPr/>
        </p:nvSpPr>
        <p:spPr>
          <a:xfrm>
            <a:off x="146051" y="6465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Francisco Gutiérrez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3295284" y="262344"/>
            <a:ext cx="8750665" cy="19177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Contexto de uso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Suele utilizar las tecnologías para el estudio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Normalmente las utiliza en casa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Solo utiliza su ordenador principal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BB76000-AB13-4A70-90A7-E8740210308E}"/>
              </a:ext>
            </a:extLst>
          </p:cNvPr>
          <p:cNvSpPr/>
          <p:nvPr/>
        </p:nvSpPr>
        <p:spPr>
          <a:xfrm>
            <a:off x="3295284" y="2262017"/>
            <a:ext cx="8750665" cy="19177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Misión</a:t>
            </a:r>
          </a:p>
          <a:p>
            <a:r>
              <a:rPr lang="es-ES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5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Utilizará la aplicación encontrar domicilio e 	informarse de las asignaturas que cursará</a:t>
            </a:r>
          </a:p>
          <a:p>
            <a:r>
              <a:rPr lang="es-ES" sz="25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Espera encontrar piso y opiniones sobre asignaturas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8A7FEA9-D2C6-48B2-B1A8-85BBBBE11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1345" y="3708379"/>
            <a:ext cx="2478024" cy="2467297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FC59FF2-A8CE-4791-8AA8-7469C2AB06C7}"/>
              </a:ext>
            </a:extLst>
          </p:cNvPr>
          <p:cNvSpPr/>
          <p:nvPr/>
        </p:nvSpPr>
        <p:spPr>
          <a:xfrm>
            <a:off x="3295283" y="4261691"/>
            <a:ext cx="8750665" cy="13893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Motivación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La utilizará solo cuando sea popular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Acomodarse rápidamente (ciudad y escuela)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EF0E71A-A791-41F7-93EF-31D7E11F7F00}"/>
              </a:ext>
            </a:extLst>
          </p:cNvPr>
          <p:cNvSpPr/>
          <p:nvPr/>
        </p:nvSpPr>
        <p:spPr>
          <a:xfrm>
            <a:off x="3295282" y="5732874"/>
            <a:ext cx="8750665" cy="8345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Aptitud hacia la tecnología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Mucha experiencia debido a su formación</a:t>
            </a:r>
          </a:p>
        </p:txBody>
      </p:sp>
    </p:spTree>
    <p:extLst>
      <p:ext uri="{BB962C8B-B14F-4D97-AF65-F5344CB8AC3E}">
        <p14:creationId xmlns:p14="http://schemas.microsoft.com/office/powerpoint/2010/main" val="1076325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75;p21">
            <a:extLst>
              <a:ext uri="{FF2B5EF4-FFF2-40B4-BE49-F238E27FC236}">
                <a16:creationId xmlns:a16="http://schemas.microsoft.com/office/drawing/2014/main" id="{85DD94F2-9B31-4149-B9F7-00AA98B36870}"/>
              </a:ext>
            </a:extLst>
          </p:cNvPr>
          <p:cNvSpPr/>
          <p:nvPr/>
        </p:nvSpPr>
        <p:spPr>
          <a:xfrm>
            <a:off x="146051" y="2503340"/>
            <a:ext cx="2988613" cy="539646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2400" b="1" i="1" dirty="0">
                <a:solidFill>
                  <a:srgbClr val="FFFFFF"/>
                </a:solidFill>
              </a:rPr>
              <a:t>Estudiante de derecho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2135FF7-2F9F-4A45-9AE3-14B41F1998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3419" y="757154"/>
            <a:ext cx="1733879" cy="17338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2EBBD5B2-A3ED-4325-8CEA-C37A811A1F0F}"/>
              </a:ext>
            </a:extLst>
          </p:cNvPr>
          <p:cNvSpPr/>
          <p:nvPr/>
        </p:nvSpPr>
        <p:spPr>
          <a:xfrm>
            <a:off x="146051" y="64652"/>
            <a:ext cx="3068005" cy="53964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Lucía Martín Blanco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B23C76B-1E8D-4BD0-ADF2-E45222DDE01D}"/>
              </a:ext>
            </a:extLst>
          </p:cNvPr>
          <p:cNvSpPr/>
          <p:nvPr/>
        </p:nvSpPr>
        <p:spPr>
          <a:xfrm>
            <a:off x="3295284" y="262344"/>
            <a:ext cx="8750665" cy="19177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Contexto de uso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Lucía utiliza muy poco las tecnologías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Cuando las usa, es en casa o en la universidad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En caso de usarlas, principalmente es el móvil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BB76000-AB13-4A70-90A7-E8740210308E}"/>
              </a:ext>
            </a:extLst>
          </p:cNvPr>
          <p:cNvSpPr/>
          <p:nvPr/>
        </p:nvSpPr>
        <p:spPr>
          <a:xfrm>
            <a:off x="3295284" y="2262017"/>
            <a:ext cx="8750665" cy="191779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Misión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Utilizará la aplicación para ubicarse en su 	centro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Gracias a la aplicación no necesitará ayuda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8A7FEA9-D2C6-48B2-B1A8-85BBBBE11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1345" y="3703016"/>
            <a:ext cx="2478024" cy="2478024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FC59FF2-A8CE-4791-8AA8-7469C2AB06C7}"/>
              </a:ext>
            </a:extLst>
          </p:cNvPr>
          <p:cNvSpPr/>
          <p:nvPr/>
        </p:nvSpPr>
        <p:spPr>
          <a:xfrm>
            <a:off x="3295283" y="4261691"/>
            <a:ext cx="8750665" cy="13893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Motivación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Solo la utilizará los primeros meses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	Lucía quiere no depender de terceras personas</a:t>
            </a:r>
            <a:endParaRPr lang="es-ES" sz="3600" dirty="0">
              <a:solidFill>
                <a:schemeClr val="bg2">
                  <a:lumMod val="50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EF0E71A-A791-41F7-93EF-31D7E11F7F00}"/>
              </a:ext>
            </a:extLst>
          </p:cNvPr>
          <p:cNvSpPr/>
          <p:nvPr/>
        </p:nvSpPr>
        <p:spPr>
          <a:xfrm>
            <a:off x="3295282" y="5732874"/>
            <a:ext cx="8750665" cy="8345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Aptitud hacia la tecnología</a:t>
            </a:r>
          </a:p>
          <a:p>
            <a:r>
              <a:rPr lang="es-ES" sz="28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	</a:t>
            </a:r>
            <a:r>
              <a:rPr lang="es-ES" sz="2800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Totalmente reacia</a:t>
            </a:r>
          </a:p>
        </p:txBody>
      </p:sp>
    </p:spTree>
    <p:extLst>
      <p:ext uri="{BB962C8B-B14F-4D97-AF65-F5344CB8AC3E}">
        <p14:creationId xmlns:p14="http://schemas.microsoft.com/office/powerpoint/2010/main" val="2368027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7_TF00475556" id="{4DA04894-5009-4EFB-8513-026C48A536EA}" vid="{D0411C1F-0FA0-4D17-9B40-BC52A8EC834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E59226CB0B64C45A11E53CC7F07236F" ma:contentTypeVersion="13" ma:contentTypeDescription="Crear nuevo documento." ma:contentTypeScope="" ma:versionID="f675c69e85b82a05120bd490b743b96c">
  <xsd:schema xmlns:xsd="http://www.w3.org/2001/XMLSchema" xmlns:xs="http://www.w3.org/2001/XMLSchema" xmlns:p="http://schemas.microsoft.com/office/2006/metadata/properties" xmlns:ns3="a446f911-a90a-42b2-9601-642839473eb5" xmlns:ns4="f430adca-5b21-422c-9bf9-b6cd19e9c7e3" targetNamespace="http://schemas.microsoft.com/office/2006/metadata/properties" ma:root="true" ma:fieldsID="c3cbb00a2de0f505b5f21935ae9c52cd" ns3:_="" ns4:_="">
    <xsd:import namespace="a446f911-a90a-42b2-9601-642839473eb5"/>
    <xsd:import namespace="f430adca-5b21-422c-9bf9-b6cd19e9c7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6f911-a90a-42b2-9601-642839473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0adca-5b21-422c-9bf9-b6cd19e9c7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49A191-EC8C-4AA6-9C64-D32B5F047436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446f911-a90a-42b2-9601-642839473eb5"/>
    <ds:schemaRef ds:uri="http://purl.org/dc/elements/1.1/"/>
    <ds:schemaRef ds:uri="f430adca-5b21-422c-9bf9-b6cd19e9c7e3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8EF2EA6-C359-49A4-94D8-F80691BBB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6f911-a90a-42b2-9601-642839473eb5"/>
    <ds:schemaRef ds:uri="f430adca-5b21-422c-9bf9-b6cd19e9c7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807</Words>
  <Application>Microsoft Office PowerPoint</Application>
  <PresentationFormat>Panorámica</PresentationFormat>
  <Paragraphs>226</Paragraphs>
  <Slides>25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Corbel</vt:lpstr>
      <vt:lpstr>Raleway</vt:lpstr>
      <vt:lpstr>Tema de Office</vt:lpstr>
      <vt:lpstr>UNITOOLS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ESCENARIOS DE USO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Documento de Visión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CLARIFY</dc:title>
  <dc:creator/>
  <cp:lastModifiedBy/>
  <cp:revision>6</cp:revision>
  <dcterms:created xsi:type="dcterms:W3CDTF">2020-06-10T12:30:31Z</dcterms:created>
  <dcterms:modified xsi:type="dcterms:W3CDTF">2020-11-12T15:49:32Z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0x010100CE59226CB0B64C45A11E53CC7F07236F</vt:lpwstr>
  </property>
</Properties>
</file>